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7" r:id="rId1"/>
  </p:sldMasterIdLst>
  <p:notesMasterIdLst>
    <p:notesMasterId r:id="rId17"/>
  </p:notesMasterIdLst>
  <p:sldIdLst>
    <p:sldId id="278" r:id="rId2"/>
    <p:sldId id="257" r:id="rId3"/>
    <p:sldId id="259" r:id="rId4"/>
    <p:sldId id="268" r:id="rId5"/>
    <p:sldId id="267" r:id="rId6"/>
    <p:sldId id="271" r:id="rId7"/>
    <p:sldId id="270" r:id="rId8"/>
    <p:sldId id="260" r:id="rId9"/>
    <p:sldId id="261" r:id="rId10"/>
    <p:sldId id="264" r:id="rId11"/>
    <p:sldId id="265" r:id="rId12"/>
    <p:sldId id="282" r:id="rId13"/>
    <p:sldId id="280" r:id="rId14"/>
    <p:sldId id="279" r:id="rId15"/>
    <p:sldId id="281" r:id="rId16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ilub:Documents:Office%20works:RPJMN%202015-2019:Exercise%20UA%20Air%20Minum:Exercise%20Baseline%20Air%20Minum%20UA_solver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ilub:Documents:Office%20works:RPJMN%202015-2019:Exercise%20UA%20Air%20Minum:Exercise%20Baseline%20Air%20Minum%20UA_solver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AKSES AIR MINUM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Sheet1!$H$7</c:f>
              <c:strCache>
                <c:ptCount val="1"/>
                <c:pt idx="0">
                  <c:v>Akses 4K</c:v>
                </c:pt>
              </c:strCache>
            </c:strRef>
          </c:tx>
          <c:spPr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Sheet1!$I$6:$J$6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Sheet1!$I$7:$J$7</c:f>
              <c:numCache>
                <c:formatCode>0%</c:formatCode>
                <c:ptCount val="2"/>
                <c:pt idx="0" formatCode="0.00%">
                  <c:v>0.63200000000000001</c:v>
                </c:pt>
                <c:pt idx="1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Sheet1!$H$8</c:f>
              <c:strCache>
                <c:ptCount val="1"/>
                <c:pt idx="0">
                  <c:v>Akses Dasar</c:v>
                </c:pt>
              </c:strCache>
            </c:strRef>
          </c:tx>
          <c:spPr>
            <a:solidFill>
              <a:srgbClr val="FFC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Sheet1!$I$6:$J$6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Sheet1!$I$8:$J$8</c:f>
              <c:numCache>
                <c:formatCode>0%</c:formatCode>
                <c:ptCount val="2"/>
                <c:pt idx="0" formatCode="0.00%">
                  <c:v>4.4200000000000003E-2</c:v>
                </c:pt>
                <c:pt idx="1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Sheet1!$H$9</c:f>
              <c:strCache>
                <c:ptCount val="1"/>
                <c:pt idx="0">
                  <c:v>Tidak Ada Akses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Sheet1!$I$6:$J$6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Sheet1!$I$9:$J$9</c:f>
              <c:numCache>
                <c:formatCode>0%</c:formatCode>
                <c:ptCount val="2"/>
                <c:pt idx="0" formatCode="0.00%">
                  <c:v>0.32350000000000001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48410888"/>
        <c:axId val="348415984"/>
      </c:barChart>
      <c:catAx>
        <c:axId val="348410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48415984"/>
        <c:crosses val="autoZero"/>
        <c:auto val="1"/>
        <c:lblAlgn val="ctr"/>
        <c:lblOffset val="100"/>
        <c:noMultiLvlLbl val="0"/>
      </c:catAx>
      <c:valAx>
        <c:axId val="3484159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4841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/>
              <a:t>AKSES </a:t>
            </a:r>
            <a:r>
              <a:rPr lang="en-AU" dirty="0" smtClean="0"/>
              <a:t>SANITASI</a:t>
            </a:r>
            <a:endParaRPr lang="en-A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Sheet1!$H$22</c:f>
              <c:strCache>
                <c:ptCount val="1"/>
                <c:pt idx="0">
                  <c:v>Akses Layak</c:v>
                </c:pt>
              </c:strCache>
            </c:strRef>
          </c:tx>
          <c:spPr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Sheet1!$I$21:$J$21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Sheet1!$I$22:$J$22</c:f>
              <c:numCache>
                <c:formatCode>0%</c:formatCode>
                <c:ptCount val="2"/>
                <c:pt idx="0" formatCode="0.00%">
                  <c:v>0.62690000000000001</c:v>
                </c:pt>
                <c:pt idx="1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Sheet1!$H$23</c:f>
              <c:strCache>
                <c:ptCount val="1"/>
                <c:pt idx="0">
                  <c:v>Akses Dasar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Sheet1!$I$21:$J$21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Sheet1!$I$23:$J$23</c:f>
              <c:numCache>
                <c:formatCode>0%</c:formatCode>
                <c:ptCount val="2"/>
                <c:pt idx="0" formatCode="0.00%">
                  <c:v>8.5300000000000001E-2</c:v>
                </c:pt>
                <c:pt idx="1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Sheet1!$H$24</c:f>
              <c:strCache>
                <c:ptCount val="1"/>
                <c:pt idx="0">
                  <c:v>Tidak Ada Akses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Sheet1!$I$21:$J$21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Sheet1!$I$24:$J$24</c:f>
              <c:numCache>
                <c:formatCode>0%</c:formatCode>
                <c:ptCount val="2"/>
                <c:pt idx="0" formatCode="0.00%">
                  <c:v>0.2878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48407360"/>
        <c:axId val="348413632"/>
      </c:barChart>
      <c:catAx>
        <c:axId val="34840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48413632"/>
        <c:crosses val="autoZero"/>
        <c:auto val="1"/>
        <c:lblAlgn val="ctr"/>
        <c:lblOffset val="100"/>
        <c:noMultiLvlLbl val="0"/>
      </c:catAx>
      <c:valAx>
        <c:axId val="3484136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4840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Sheet2!$A$4:$A$6</c:f>
              <c:strCache>
                <c:ptCount val="3"/>
                <c:pt idx="0">
                  <c:v>4K</c:v>
                </c:pt>
                <c:pt idx="1">
                  <c:v>Akses dasar</c:v>
                </c:pt>
                <c:pt idx="2">
                  <c:v>Tidak ada</c:v>
                </c:pt>
              </c:strCache>
            </c:strRef>
          </c:cat>
          <c:val>
            <c:numRef>
              <c:f>Sheet2!$B$4:$B$6</c:f>
              <c:numCache>
                <c:formatCode>General</c:formatCode>
                <c:ptCount val="3"/>
                <c:pt idx="0">
                  <c:v>63.2</c:v>
                </c:pt>
                <c:pt idx="1">
                  <c:v>4.42</c:v>
                </c:pt>
                <c:pt idx="2">
                  <c:v>32.35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5441080"/>
        <c:axId val="305438336"/>
      </c:barChart>
      <c:catAx>
        <c:axId val="305441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5438336"/>
        <c:crosses val="autoZero"/>
        <c:auto val="1"/>
        <c:lblAlgn val="ctr"/>
        <c:lblOffset val="100"/>
        <c:noMultiLvlLbl val="0"/>
      </c:catAx>
      <c:valAx>
        <c:axId val="305438336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crossAx val="305441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/>
      </a:pPr>
      <a:endParaRPr lang="id-ID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Sheet2!$B$11</c:f>
              <c:strCache>
                <c:ptCount val="1"/>
              </c:strCache>
            </c:strRef>
          </c:tx>
          <c:invertIfNegative val="0"/>
          <c:dLbls>
            <c:delete val="1"/>
          </c:dLbls>
          <c:cat>
            <c:strRef>
              <c:f>Sheet2!$A$12:$A$13</c:f>
              <c:strCache>
                <c:ptCount val="2"/>
                <c:pt idx="0">
                  <c:v>2014</c:v>
                </c:pt>
                <c:pt idx="1">
                  <c:v>2019 (trend)</c:v>
                </c:pt>
              </c:strCache>
            </c:strRef>
          </c:cat>
          <c:val>
            <c:numRef>
              <c:f>Sheet2!$B$12:$B$13</c:f>
              <c:numCache>
                <c:formatCode>General</c:formatCode>
                <c:ptCount val="2"/>
                <c:pt idx="0">
                  <c:v>45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5432064"/>
        <c:axId val="305433240"/>
      </c:barChart>
      <c:catAx>
        <c:axId val="305432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dirty="0" err="1" smtClean="0"/>
                  <a:t>Tahun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05433240"/>
        <c:crosses val="autoZero"/>
        <c:auto val="0"/>
        <c:lblAlgn val="ctr"/>
        <c:lblOffset val="100"/>
        <c:noMultiLvlLbl val="0"/>
      </c:catAx>
      <c:valAx>
        <c:axId val="30543324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0543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id-ID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2D2D0-DC2B-496D-86A8-B03154ADA4F3}" type="doc">
      <dgm:prSet loTypeId="urn:microsoft.com/office/officeart/2005/8/layout/hProcess9" loCatId="process" qsTypeId="urn:microsoft.com/office/officeart/2005/8/quickstyle/3d1" qsCatId="3D" csTypeId="urn:microsoft.com/office/officeart/2005/8/colors/accent3_2" csCatId="accent3" phldr="1"/>
      <dgm:spPr/>
    </dgm:pt>
    <dgm:pt modelId="{3C681C3B-2987-467E-AAD5-90D0945593C7}">
      <dgm:prSet phldrT="[Text]" custT="1"/>
      <dgm:spPr/>
      <dgm:t>
        <a:bodyPr/>
        <a:lstStyle/>
        <a:p>
          <a:pPr algn="l"/>
          <a:r>
            <a:rPr lang="en-AU" sz="2400" dirty="0" smtClean="0">
              <a:solidFill>
                <a:schemeClr val="tx1"/>
              </a:solidFill>
            </a:rPr>
            <a:t>Data </a:t>
          </a:r>
          <a:r>
            <a:rPr lang="en-AU" sz="2400" dirty="0" err="1" smtClean="0">
              <a:solidFill>
                <a:schemeClr val="tx1"/>
              </a:solidFill>
            </a:rPr>
            <a:t>Susenas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Tahun</a:t>
          </a:r>
          <a:r>
            <a:rPr lang="en-AU" sz="2400" dirty="0" smtClean="0">
              <a:solidFill>
                <a:schemeClr val="tx1"/>
              </a:solidFill>
            </a:rPr>
            <a:t> 2011, 2012, 2013 </a:t>
          </a:r>
        </a:p>
        <a:p>
          <a:pPr algn="l"/>
          <a:r>
            <a:rPr lang="en-AU" sz="2400" dirty="0" smtClean="0">
              <a:solidFill>
                <a:schemeClr val="tx1"/>
              </a:solidFill>
            </a:rPr>
            <a:t>Per </a:t>
          </a:r>
          <a:r>
            <a:rPr lang="en-AU" sz="2400" dirty="0" err="1" smtClean="0">
              <a:solidFill>
                <a:schemeClr val="tx1"/>
              </a:solidFill>
            </a:rPr>
            <a:t>Provinsi</a:t>
          </a:r>
          <a:endParaRPr lang="en-AU" sz="2400" dirty="0">
            <a:solidFill>
              <a:schemeClr val="tx1"/>
            </a:solidFill>
          </a:endParaRPr>
        </a:p>
      </dgm:t>
    </dgm:pt>
    <dgm:pt modelId="{BFE95E76-8A25-4978-A00A-6F2A0CC34F00}" type="parTrans" cxnId="{A8FCA544-F37A-4B1B-9256-0CF0AD2B3057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46BB8A9A-0930-41CB-B4E7-552F6C2C7064}" type="sibTrans" cxnId="{A8FCA544-F37A-4B1B-9256-0CF0AD2B3057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16787CFC-6E69-40E1-86D7-1709ED343E03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</a:rPr>
            <a:t>Memproyeksi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proporsi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rumah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tangga</a:t>
          </a:r>
          <a:r>
            <a:rPr lang="en-US" sz="2000" dirty="0" smtClean="0">
              <a:solidFill>
                <a:schemeClr val="tx1"/>
              </a:solidFill>
            </a:rPr>
            <a:t> 2014 </a:t>
          </a:r>
          <a:r>
            <a:rPr lang="en-US" sz="2000" dirty="0" err="1" smtClean="0">
              <a:solidFill>
                <a:schemeClr val="tx1"/>
              </a:solidFill>
            </a:rPr>
            <a:t>dengan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menggunakan</a:t>
          </a:r>
          <a:r>
            <a:rPr lang="en-US" sz="2000" dirty="0" smtClean="0">
              <a:solidFill>
                <a:schemeClr val="tx1"/>
              </a:solidFill>
            </a:rPr>
            <a:t> trend </a:t>
          </a:r>
          <a:r>
            <a:rPr lang="en-US" sz="2000" dirty="0" err="1" smtClean="0">
              <a:solidFill>
                <a:schemeClr val="tx1"/>
              </a:solidFill>
            </a:rPr>
            <a:t>tersebut</a:t>
          </a:r>
          <a:endParaRPr lang="en-AU" sz="2000" dirty="0">
            <a:solidFill>
              <a:schemeClr val="tx1"/>
            </a:solidFill>
          </a:endParaRPr>
        </a:p>
      </dgm:t>
    </dgm:pt>
    <dgm:pt modelId="{EDF94406-4CCC-422A-A446-09AFA21531D1}" type="parTrans" cxnId="{EEA12E41-5F5D-4EB6-A888-ECB95B73C46A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4F792EC2-CE03-4203-8564-D690D8FE732F}" type="sibTrans" cxnId="{EEA12E41-5F5D-4EB6-A888-ECB95B73C46A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74DC3E08-1879-406B-8363-3F574E825AD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Codefikasi </a:t>
          </a:r>
          <a:r>
            <a:rPr lang="en-US" dirty="0" err="1" smtClean="0">
              <a:solidFill>
                <a:schemeClr val="tx1"/>
              </a:solidFill>
            </a:rPr>
            <a:t>rumah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tangga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berdasarkan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kategori</a:t>
          </a:r>
          <a:r>
            <a:rPr lang="en-US" dirty="0" smtClean="0">
              <a:solidFill>
                <a:schemeClr val="tx1"/>
              </a:solidFill>
            </a:rPr>
            <a:t>:</a:t>
          </a:r>
          <a:endParaRPr lang="en-AU" dirty="0">
            <a:solidFill>
              <a:schemeClr val="tx1"/>
            </a:solidFill>
          </a:endParaRPr>
        </a:p>
      </dgm:t>
    </dgm:pt>
    <dgm:pt modelId="{BE896263-9DB9-4A35-A5B2-FB6B8D078252}" type="parTrans" cxnId="{256850D7-BA11-4BEF-8DE3-3F841E47D71C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DED6AB57-B01D-4960-8984-B4029F58ECBB}" type="sibTrans" cxnId="{256850D7-BA11-4BEF-8DE3-3F841E47D71C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5E1E2A22-4FDA-4CDF-B5CF-3BD57D5DFFA4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Akses</a:t>
          </a:r>
          <a:r>
            <a:rPr lang="en-US" dirty="0" smtClean="0">
              <a:solidFill>
                <a:schemeClr val="tx1"/>
              </a:solidFill>
            </a:rPr>
            <a:t> 4K (Air </a:t>
          </a:r>
          <a:r>
            <a:rPr lang="en-US" dirty="0" err="1" smtClean="0">
              <a:solidFill>
                <a:schemeClr val="tx1"/>
              </a:solidFill>
            </a:rPr>
            <a:t>Minum</a:t>
          </a:r>
          <a:r>
            <a:rPr lang="en-US" dirty="0" smtClean="0">
              <a:solidFill>
                <a:schemeClr val="tx1"/>
              </a:solidFill>
            </a:rPr>
            <a:t>)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Akses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Layak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Sanitasi</a:t>
          </a:r>
          <a:r>
            <a:rPr lang="en-US" dirty="0" smtClean="0">
              <a:solidFill>
                <a:schemeClr val="tx1"/>
              </a:solidFill>
            </a:rPr>
            <a:t>)</a:t>
          </a:r>
        </a:p>
      </dgm:t>
    </dgm:pt>
    <dgm:pt modelId="{FFCBA641-B484-44DC-B3C8-F794D08FADAA}" type="parTrans" cxnId="{612D1E04-FF43-4E0A-B4C6-D76731B1CE38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3E2933FC-ED5E-4619-8A21-708C82DEB396}" type="sibTrans" cxnId="{612D1E04-FF43-4E0A-B4C6-D76731B1CE38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4B4F380F-6A20-4A52-841B-33A7E979D31A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Akses dasar</a:t>
          </a:r>
          <a:endParaRPr lang="en-US" dirty="0" smtClean="0">
            <a:solidFill>
              <a:schemeClr val="tx1"/>
            </a:solidFill>
          </a:endParaRPr>
        </a:p>
      </dgm:t>
    </dgm:pt>
    <dgm:pt modelId="{1762EB28-DB5B-4371-B63C-5675620F91FE}" type="parTrans" cxnId="{EA9B8DBE-78C4-44AA-AFDF-32354BB57215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3AF261CA-2993-4160-8BC6-A1681D6B6F08}" type="sibTrans" cxnId="{EA9B8DBE-78C4-44AA-AFDF-32354BB57215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050F8A7C-3C21-441D-8B15-8703AC6449BE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Tidak ada akses</a:t>
          </a:r>
          <a:endParaRPr lang="en-US" dirty="0" smtClean="0">
            <a:solidFill>
              <a:schemeClr val="tx1"/>
            </a:solidFill>
          </a:endParaRPr>
        </a:p>
      </dgm:t>
    </dgm:pt>
    <dgm:pt modelId="{9E67BD2C-454F-46E9-97FD-E06727554792}" type="parTrans" cxnId="{CADBBF67-D715-47CB-845A-E9A6E7C84AD4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FFB40727-F622-4751-AEDC-BF4BDA20B2ED}" type="sibTrans" cxnId="{CADBBF67-D715-47CB-845A-E9A6E7C84AD4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7926160D-6370-4162-9CFB-9C7B6CB401C1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</a:rPr>
            <a:t>Menghitung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proposi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rumah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tangga</a:t>
          </a:r>
          <a:r>
            <a:rPr lang="en-US" sz="2000" dirty="0" smtClean="0">
              <a:solidFill>
                <a:schemeClr val="tx1"/>
              </a:solidFill>
            </a:rPr>
            <a:t> per </a:t>
          </a:r>
          <a:r>
            <a:rPr lang="en-US" sz="2000" dirty="0" err="1" smtClean="0">
              <a:solidFill>
                <a:schemeClr val="tx1"/>
              </a:solidFill>
            </a:rPr>
            <a:t>propinsi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dengan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kategori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tersebut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untuk</a:t>
          </a:r>
          <a:r>
            <a:rPr lang="en-US" sz="2000" dirty="0" smtClean="0">
              <a:solidFill>
                <a:schemeClr val="tx1"/>
              </a:solidFill>
            </a:rPr>
            <a:t> 2011, 2012 </a:t>
          </a:r>
          <a:r>
            <a:rPr lang="en-US" sz="2000" dirty="0" err="1" smtClean="0">
              <a:solidFill>
                <a:schemeClr val="tx1"/>
              </a:solidFill>
            </a:rPr>
            <a:t>dan</a:t>
          </a:r>
          <a:r>
            <a:rPr lang="en-US" sz="2000" dirty="0" smtClean="0">
              <a:solidFill>
                <a:schemeClr val="tx1"/>
              </a:solidFill>
            </a:rPr>
            <a:t> 2013</a:t>
          </a:r>
          <a:endParaRPr lang="en-AU" sz="2000" dirty="0">
            <a:solidFill>
              <a:schemeClr val="tx1"/>
            </a:solidFill>
          </a:endParaRPr>
        </a:p>
      </dgm:t>
    </dgm:pt>
    <dgm:pt modelId="{34CE6058-5751-4D1B-BF36-1AFAD8CE274B}" type="sibTrans" cxnId="{F38E0339-E5D9-42AC-9D94-B3D6629A7FB7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EE02FE5F-99DA-436E-842E-9AA336014DA0}" type="parTrans" cxnId="{F38E0339-E5D9-42AC-9D94-B3D6629A7FB7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76710108-0706-4D78-8C51-1F094E2CD642}" type="pres">
      <dgm:prSet presAssocID="{A062D2D0-DC2B-496D-86A8-B03154ADA4F3}" presName="CompostProcess" presStyleCnt="0">
        <dgm:presLayoutVars>
          <dgm:dir/>
          <dgm:resizeHandles val="exact"/>
        </dgm:presLayoutVars>
      </dgm:prSet>
      <dgm:spPr/>
    </dgm:pt>
    <dgm:pt modelId="{FC2C8CC0-CF57-4A7F-AC6F-5E88F041AE4B}" type="pres">
      <dgm:prSet presAssocID="{A062D2D0-DC2B-496D-86A8-B03154ADA4F3}" presName="arrow" presStyleLbl="bgShp" presStyleIdx="0" presStyleCnt="1" custScaleX="111500"/>
      <dgm:spPr/>
    </dgm:pt>
    <dgm:pt modelId="{58D105EC-72B2-42C4-BBE2-A74BF782807E}" type="pres">
      <dgm:prSet presAssocID="{A062D2D0-DC2B-496D-86A8-B03154ADA4F3}" presName="linearProcess" presStyleCnt="0"/>
      <dgm:spPr/>
    </dgm:pt>
    <dgm:pt modelId="{209B233C-F4DD-4706-AC55-728B63261369}" type="pres">
      <dgm:prSet presAssocID="{3C681C3B-2987-467E-AAD5-90D0945593C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710EF90-D954-43F0-92E1-D3A3FEB0ED61}" type="pres">
      <dgm:prSet presAssocID="{46BB8A9A-0930-41CB-B4E7-552F6C2C7064}" presName="sibTrans" presStyleCnt="0"/>
      <dgm:spPr/>
    </dgm:pt>
    <dgm:pt modelId="{B748785B-142F-466A-8FA1-A4624A3596A2}" type="pres">
      <dgm:prSet presAssocID="{74DC3E08-1879-406B-8363-3F574E825AD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FC009CE-1804-4C0C-96B2-5E5AA6505A87}" type="pres">
      <dgm:prSet presAssocID="{DED6AB57-B01D-4960-8984-B4029F58ECBB}" presName="sibTrans" presStyleCnt="0"/>
      <dgm:spPr/>
    </dgm:pt>
    <dgm:pt modelId="{1B5FA45D-4E13-4CC3-BC2C-0647F32220D3}" type="pres">
      <dgm:prSet presAssocID="{7926160D-6370-4162-9CFB-9C7B6CB401C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B07E170-7F0C-45BA-B042-62771C8303A9}" type="pres">
      <dgm:prSet presAssocID="{34CE6058-5751-4D1B-BF36-1AFAD8CE274B}" presName="sibTrans" presStyleCnt="0"/>
      <dgm:spPr/>
    </dgm:pt>
    <dgm:pt modelId="{F54F3A0A-4289-452E-AC11-3F2FBBB0E25A}" type="pres">
      <dgm:prSet presAssocID="{16787CFC-6E69-40E1-86D7-1709ED343E0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EA12E41-5F5D-4EB6-A888-ECB95B73C46A}" srcId="{A062D2D0-DC2B-496D-86A8-B03154ADA4F3}" destId="{16787CFC-6E69-40E1-86D7-1709ED343E03}" srcOrd="3" destOrd="0" parTransId="{EDF94406-4CCC-422A-A446-09AFA21531D1}" sibTransId="{4F792EC2-CE03-4203-8564-D690D8FE732F}"/>
    <dgm:cxn modelId="{256850D7-BA11-4BEF-8DE3-3F841E47D71C}" srcId="{A062D2D0-DC2B-496D-86A8-B03154ADA4F3}" destId="{74DC3E08-1879-406B-8363-3F574E825AD2}" srcOrd="1" destOrd="0" parTransId="{BE896263-9DB9-4A35-A5B2-FB6B8D078252}" sibTransId="{DED6AB57-B01D-4960-8984-B4029F58ECBB}"/>
    <dgm:cxn modelId="{A8FCA544-F37A-4B1B-9256-0CF0AD2B3057}" srcId="{A062D2D0-DC2B-496D-86A8-B03154ADA4F3}" destId="{3C681C3B-2987-467E-AAD5-90D0945593C7}" srcOrd="0" destOrd="0" parTransId="{BFE95E76-8A25-4978-A00A-6F2A0CC34F00}" sibTransId="{46BB8A9A-0930-41CB-B4E7-552F6C2C7064}"/>
    <dgm:cxn modelId="{1B43A5C4-3A78-4424-83AC-A4073842599D}" type="presOf" srcId="{5E1E2A22-4FDA-4CDF-B5CF-3BD57D5DFFA4}" destId="{B748785B-142F-466A-8FA1-A4624A3596A2}" srcOrd="0" destOrd="1" presId="urn:microsoft.com/office/officeart/2005/8/layout/hProcess9"/>
    <dgm:cxn modelId="{F38E0339-E5D9-42AC-9D94-B3D6629A7FB7}" srcId="{A062D2D0-DC2B-496D-86A8-B03154ADA4F3}" destId="{7926160D-6370-4162-9CFB-9C7B6CB401C1}" srcOrd="2" destOrd="0" parTransId="{EE02FE5F-99DA-436E-842E-9AA336014DA0}" sibTransId="{34CE6058-5751-4D1B-BF36-1AFAD8CE274B}"/>
    <dgm:cxn modelId="{CFE364B7-9949-4CEA-A8F9-1181746495B9}" type="presOf" srcId="{050F8A7C-3C21-441D-8B15-8703AC6449BE}" destId="{B748785B-142F-466A-8FA1-A4624A3596A2}" srcOrd="0" destOrd="3" presId="urn:microsoft.com/office/officeart/2005/8/layout/hProcess9"/>
    <dgm:cxn modelId="{6DFC3ED6-FC63-4A23-BA32-A18ABF992332}" type="presOf" srcId="{4B4F380F-6A20-4A52-841B-33A7E979D31A}" destId="{B748785B-142F-466A-8FA1-A4624A3596A2}" srcOrd="0" destOrd="2" presId="urn:microsoft.com/office/officeart/2005/8/layout/hProcess9"/>
    <dgm:cxn modelId="{E67603E1-1188-40F8-9785-A4162CAE723E}" type="presOf" srcId="{3C681C3B-2987-467E-AAD5-90D0945593C7}" destId="{209B233C-F4DD-4706-AC55-728B63261369}" srcOrd="0" destOrd="0" presId="urn:microsoft.com/office/officeart/2005/8/layout/hProcess9"/>
    <dgm:cxn modelId="{CADBBF67-D715-47CB-845A-E9A6E7C84AD4}" srcId="{74DC3E08-1879-406B-8363-3F574E825AD2}" destId="{050F8A7C-3C21-441D-8B15-8703AC6449BE}" srcOrd="2" destOrd="0" parTransId="{9E67BD2C-454F-46E9-97FD-E06727554792}" sibTransId="{FFB40727-F622-4751-AEDC-BF4BDA20B2ED}"/>
    <dgm:cxn modelId="{1A75E8E4-6BC1-411C-9B9C-5CAF40289DD3}" type="presOf" srcId="{74DC3E08-1879-406B-8363-3F574E825AD2}" destId="{B748785B-142F-466A-8FA1-A4624A3596A2}" srcOrd="0" destOrd="0" presId="urn:microsoft.com/office/officeart/2005/8/layout/hProcess9"/>
    <dgm:cxn modelId="{40E65605-C8CF-41F9-9BC1-FA6144F6F085}" type="presOf" srcId="{A062D2D0-DC2B-496D-86A8-B03154ADA4F3}" destId="{76710108-0706-4D78-8C51-1F094E2CD642}" srcOrd="0" destOrd="0" presId="urn:microsoft.com/office/officeart/2005/8/layout/hProcess9"/>
    <dgm:cxn modelId="{EA9B8DBE-78C4-44AA-AFDF-32354BB57215}" srcId="{74DC3E08-1879-406B-8363-3F574E825AD2}" destId="{4B4F380F-6A20-4A52-841B-33A7E979D31A}" srcOrd="1" destOrd="0" parTransId="{1762EB28-DB5B-4371-B63C-5675620F91FE}" sibTransId="{3AF261CA-2993-4160-8BC6-A1681D6B6F08}"/>
    <dgm:cxn modelId="{FC2A8CE1-8FE6-4077-91E7-825C1859CB3F}" type="presOf" srcId="{16787CFC-6E69-40E1-86D7-1709ED343E03}" destId="{F54F3A0A-4289-452E-AC11-3F2FBBB0E25A}" srcOrd="0" destOrd="0" presId="urn:microsoft.com/office/officeart/2005/8/layout/hProcess9"/>
    <dgm:cxn modelId="{53823D81-0AA8-4EA3-AC9D-907DA47AF556}" type="presOf" srcId="{7926160D-6370-4162-9CFB-9C7B6CB401C1}" destId="{1B5FA45D-4E13-4CC3-BC2C-0647F32220D3}" srcOrd="0" destOrd="0" presId="urn:microsoft.com/office/officeart/2005/8/layout/hProcess9"/>
    <dgm:cxn modelId="{612D1E04-FF43-4E0A-B4C6-D76731B1CE38}" srcId="{74DC3E08-1879-406B-8363-3F574E825AD2}" destId="{5E1E2A22-4FDA-4CDF-B5CF-3BD57D5DFFA4}" srcOrd="0" destOrd="0" parTransId="{FFCBA641-B484-44DC-B3C8-F794D08FADAA}" sibTransId="{3E2933FC-ED5E-4619-8A21-708C82DEB396}"/>
    <dgm:cxn modelId="{8B6F1BBC-0A63-4F37-93C5-7E75B3D868C2}" type="presParOf" srcId="{76710108-0706-4D78-8C51-1F094E2CD642}" destId="{FC2C8CC0-CF57-4A7F-AC6F-5E88F041AE4B}" srcOrd="0" destOrd="0" presId="urn:microsoft.com/office/officeart/2005/8/layout/hProcess9"/>
    <dgm:cxn modelId="{27F96616-E8ED-49C3-AA34-E28BFD37968E}" type="presParOf" srcId="{76710108-0706-4D78-8C51-1F094E2CD642}" destId="{58D105EC-72B2-42C4-BBE2-A74BF782807E}" srcOrd="1" destOrd="0" presId="urn:microsoft.com/office/officeart/2005/8/layout/hProcess9"/>
    <dgm:cxn modelId="{2F533341-58E2-4913-BB64-38C35262C5CA}" type="presParOf" srcId="{58D105EC-72B2-42C4-BBE2-A74BF782807E}" destId="{209B233C-F4DD-4706-AC55-728B63261369}" srcOrd="0" destOrd="0" presId="urn:microsoft.com/office/officeart/2005/8/layout/hProcess9"/>
    <dgm:cxn modelId="{02766034-9D56-42D0-9943-42B183D8BE81}" type="presParOf" srcId="{58D105EC-72B2-42C4-BBE2-A74BF782807E}" destId="{4710EF90-D954-43F0-92E1-D3A3FEB0ED61}" srcOrd="1" destOrd="0" presId="urn:microsoft.com/office/officeart/2005/8/layout/hProcess9"/>
    <dgm:cxn modelId="{B0620655-6A29-449E-9276-375FEFC997D3}" type="presParOf" srcId="{58D105EC-72B2-42C4-BBE2-A74BF782807E}" destId="{B748785B-142F-466A-8FA1-A4624A3596A2}" srcOrd="2" destOrd="0" presId="urn:microsoft.com/office/officeart/2005/8/layout/hProcess9"/>
    <dgm:cxn modelId="{B5629463-E1E3-471C-823C-62ED050E3D54}" type="presParOf" srcId="{58D105EC-72B2-42C4-BBE2-A74BF782807E}" destId="{CFC009CE-1804-4C0C-96B2-5E5AA6505A87}" srcOrd="3" destOrd="0" presId="urn:microsoft.com/office/officeart/2005/8/layout/hProcess9"/>
    <dgm:cxn modelId="{FF51AF86-9782-4822-A6AA-90872818951D}" type="presParOf" srcId="{58D105EC-72B2-42C4-BBE2-A74BF782807E}" destId="{1B5FA45D-4E13-4CC3-BC2C-0647F32220D3}" srcOrd="4" destOrd="0" presId="urn:microsoft.com/office/officeart/2005/8/layout/hProcess9"/>
    <dgm:cxn modelId="{75AF2CC7-6B14-4394-B7CE-4BCDD381B443}" type="presParOf" srcId="{58D105EC-72B2-42C4-BBE2-A74BF782807E}" destId="{9B07E170-7F0C-45BA-B042-62771C8303A9}" srcOrd="5" destOrd="0" presId="urn:microsoft.com/office/officeart/2005/8/layout/hProcess9"/>
    <dgm:cxn modelId="{9B2E4650-C2C1-40EA-8B89-AA4D3380395A}" type="presParOf" srcId="{58D105EC-72B2-42C4-BBE2-A74BF782807E}" destId="{F54F3A0A-4289-452E-AC11-3F2FBBB0E25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C8CC0-CF57-4A7F-AC6F-5E88F041AE4B}">
      <dsp:nvSpPr>
        <dsp:cNvPr id="0" name=""/>
        <dsp:cNvSpPr/>
      </dsp:nvSpPr>
      <dsp:spPr>
        <a:xfrm>
          <a:off x="286664" y="0"/>
          <a:ext cx="10399470" cy="5418667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09B233C-F4DD-4706-AC55-728B63261369}">
      <dsp:nvSpPr>
        <dsp:cNvPr id="0" name=""/>
        <dsp:cNvSpPr/>
      </dsp:nvSpPr>
      <dsp:spPr>
        <a:xfrm>
          <a:off x="5491" y="1625600"/>
          <a:ext cx="2641401" cy="21674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solidFill>
                <a:schemeClr val="tx1"/>
              </a:solidFill>
            </a:rPr>
            <a:t>Data </a:t>
          </a:r>
          <a:r>
            <a:rPr lang="en-AU" sz="2400" kern="1200" dirty="0" err="1" smtClean="0">
              <a:solidFill>
                <a:schemeClr val="tx1"/>
              </a:solidFill>
            </a:rPr>
            <a:t>Susenas</a:t>
          </a:r>
          <a:r>
            <a:rPr lang="en-AU" sz="2400" kern="1200" dirty="0" smtClean="0">
              <a:solidFill>
                <a:schemeClr val="tx1"/>
              </a:solidFill>
            </a:rPr>
            <a:t> </a:t>
          </a:r>
          <a:r>
            <a:rPr lang="en-AU" sz="2400" kern="1200" dirty="0" err="1" smtClean="0">
              <a:solidFill>
                <a:schemeClr val="tx1"/>
              </a:solidFill>
            </a:rPr>
            <a:t>Tahun</a:t>
          </a:r>
          <a:r>
            <a:rPr lang="en-AU" sz="2400" kern="1200" dirty="0" smtClean="0">
              <a:solidFill>
                <a:schemeClr val="tx1"/>
              </a:solidFill>
            </a:rPr>
            <a:t> 2011, 2012, 2013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solidFill>
                <a:schemeClr val="tx1"/>
              </a:solidFill>
            </a:rPr>
            <a:t>Per </a:t>
          </a:r>
          <a:r>
            <a:rPr lang="en-AU" sz="2400" kern="1200" dirty="0" err="1" smtClean="0">
              <a:solidFill>
                <a:schemeClr val="tx1"/>
              </a:solidFill>
            </a:rPr>
            <a:t>Provinsi</a:t>
          </a:r>
          <a:endParaRPr lang="en-AU" sz="2400" kern="1200" dirty="0">
            <a:solidFill>
              <a:schemeClr val="tx1"/>
            </a:solidFill>
          </a:endParaRPr>
        </a:p>
      </dsp:txBody>
      <dsp:txXfrm>
        <a:off x="111298" y="1731407"/>
        <a:ext cx="2429787" cy="1955852"/>
      </dsp:txXfrm>
    </dsp:sp>
    <dsp:sp modelId="{B748785B-142F-466A-8FA1-A4624A3596A2}">
      <dsp:nvSpPr>
        <dsp:cNvPr id="0" name=""/>
        <dsp:cNvSpPr/>
      </dsp:nvSpPr>
      <dsp:spPr>
        <a:xfrm>
          <a:off x="2778963" y="1625600"/>
          <a:ext cx="2641401" cy="21674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Codefikasi </a:t>
          </a:r>
          <a:r>
            <a:rPr lang="en-US" sz="1900" kern="1200" dirty="0" err="1" smtClean="0">
              <a:solidFill>
                <a:schemeClr val="tx1"/>
              </a:solidFill>
            </a:rPr>
            <a:t>rumah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tangga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berdasarkan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kategori</a:t>
          </a:r>
          <a:r>
            <a:rPr lang="en-US" sz="1900" kern="1200" dirty="0" smtClean="0">
              <a:solidFill>
                <a:schemeClr val="tx1"/>
              </a:solidFill>
            </a:rPr>
            <a:t>:</a:t>
          </a:r>
          <a:endParaRPr lang="en-AU" sz="19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solidFill>
                <a:schemeClr val="tx1"/>
              </a:solidFill>
            </a:rPr>
            <a:t>Akses</a:t>
          </a:r>
          <a:r>
            <a:rPr lang="en-US" sz="1500" kern="1200" dirty="0" smtClean="0">
              <a:solidFill>
                <a:schemeClr val="tx1"/>
              </a:solidFill>
            </a:rPr>
            <a:t> 4K (Air </a:t>
          </a:r>
          <a:r>
            <a:rPr lang="en-US" sz="1500" kern="1200" dirty="0" err="1" smtClean="0">
              <a:solidFill>
                <a:schemeClr val="tx1"/>
              </a:solidFill>
            </a:rPr>
            <a:t>Minum</a:t>
          </a:r>
          <a:r>
            <a:rPr lang="en-US" sz="1500" kern="1200" dirty="0" smtClean="0">
              <a:solidFill>
                <a:schemeClr val="tx1"/>
              </a:solidFill>
            </a:rPr>
            <a:t>) </a:t>
          </a:r>
          <a:r>
            <a:rPr lang="en-US" sz="1500" kern="1200" dirty="0" err="1" smtClean="0">
              <a:solidFill>
                <a:schemeClr val="tx1"/>
              </a:solidFill>
            </a:rPr>
            <a:t>dan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Akses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Layak</a:t>
          </a:r>
          <a:r>
            <a:rPr lang="en-US" sz="1500" kern="1200" dirty="0" smtClean="0">
              <a:solidFill>
                <a:schemeClr val="tx1"/>
              </a:solidFill>
            </a:rPr>
            <a:t> (</a:t>
          </a:r>
          <a:r>
            <a:rPr lang="en-US" sz="1500" kern="1200" dirty="0" err="1" smtClean="0">
              <a:solidFill>
                <a:schemeClr val="tx1"/>
              </a:solidFill>
            </a:rPr>
            <a:t>Sanitasi</a:t>
          </a:r>
          <a:r>
            <a:rPr lang="en-US" sz="1500" kern="1200" dirty="0" smtClean="0">
              <a:solidFill>
                <a:schemeClr val="tx1"/>
              </a:solidFill>
            </a:rPr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>
              <a:solidFill>
                <a:schemeClr val="tx1"/>
              </a:solidFill>
            </a:rPr>
            <a:t>Akses dasar</a:t>
          </a:r>
          <a:endParaRPr lang="en-US" sz="1500" kern="1200" dirty="0" smtClean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>
              <a:solidFill>
                <a:schemeClr val="tx1"/>
              </a:solidFill>
            </a:rPr>
            <a:t>Tidak ada akses</a:t>
          </a:r>
          <a:endParaRPr lang="en-US" sz="1500" kern="1200" dirty="0" smtClean="0">
            <a:solidFill>
              <a:schemeClr val="tx1"/>
            </a:solidFill>
          </a:endParaRPr>
        </a:p>
      </dsp:txBody>
      <dsp:txXfrm>
        <a:off x="2884770" y="1731407"/>
        <a:ext cx="2429787" cy="1955852"/>
      </dsp:txXfrm>
    </dsp:sp>
    <dsp:sp modelId="{1B5FA45D-4E13-4CC3-BC2C-0647F32220D3}">
      <dsp:nvSpPr>
        <dsp:cNvPr id="0" name=""/>
        <dsp:cNvSpPr/>
      </dsp:nvSpPr>
      <dsp:spPr>
        <a:xfrm>
          <a:off x="5552434" y="1625600"/>
          <a:ext cx="2641401" cy="21674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Menghitung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proposi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rumah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tangga</a:t>
          </a:r>
          <a:r>
            <a:rPr lang="en-US" sz="2000" kern="1200" dirty="0" smtClean="0">
              <a:solidFill>
                <a:schemeClr val="tx1"/>
              </a:solidFill>
            </a:rPr>
            <a:t> per </a:t>
          </a:r>
          <a:r>
            <a:rPr lang="en-US" sz="2000" kern="1200" dirty="0" err="1" smtClean="0">
              <a:solidFill>
                <a:schemeClr val="tx1"/>
              </a:solidFill>
            </a:rPr>
            <a:t>propinsi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dengan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kategori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tersebut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untuk</a:t>
          </a:r>
          <a:r>
            <a:rPr lang="en-US" sz="2000" kern="1200" dirty="0" smtClean="0">
              <a:solidFill>
                <a:schemeClr val="tx1"/>
              </a:solidFill>
            </a:rPr>
            <a:t> 2011, 2012 </a:t>
          </a:r>
          <a:r>
            <a:rPr lang="en-US" sz="2000" kern="1200" dirty="0" err="1" smtClean="0">
              <a:solidFill>
                <a:schemeClr val="tx1"/>
              </a:solidFill>
            </a:rPr>
            <a:t>dan</a:t>
          </a:r>
          <a:r>
            <a:rPr lang="en-US" sz="2000" kern="1200" dirty="0" smtClean="0">
              <a:solidFill>
                <a:schemeClr val="tx1"/>
              </a:solidFill>
            </a:rPr>
            <a:t> 2013</a:t>
          </a:r>
          <a:endParaRPr lang="en-AU" sz="2000" kern="1200" dirty="0">
            <a:solidFill>
              <a:schemeClr val="tx1"/>
            </a:solidFill>
          </a:endParaRPr>
        </a:p>
      </dsp:txBody>
      <dsp:txXfrm>
        <a:off x="5658241" y="1731407"/>
        <a:ext cx="2429787" cy="1955852"/>
      </dsp:txXfrm>
    </dsp:sp>
    <dsp:sp modelId="{F54F3A0A-4289-452E-AC11-3F2FBBB0E25A}">
      <dsp:nvSpPr>
        <dsp:cNvPr id="0" name=""/>
        <dsp:cNvSpPr/>
      </dsp:nvSpPr>
      <dsp:spPr>
        <a:xfrm>
          <a:off x="8325905" y="1625600"/>
          <a:ext cx="2641401" cy="21674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Memproyeksi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proporsi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rumah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tangga</a:t>
          </a:r>
          <a:r>
            <a:rPr lang="en-US" sz="2000" kern="1200" dirty="0" smtClean="0">
              <a:solidFill>
                <a:schemeClr val="tx1"/>
              </a:solidFill>
            </a:rPr>
            <a:t> 2014 </a:t>
          </a:r>
          <a:r>
            <a:rPr lang="en-US" sz="2000" kern="1200" dirty="0" err="1" smtClean="0">
              <a:solidFill>
                <a:schemeClr val="tx1"/>
              </a:solidFill>
            </a:rPr>
            <a:t>dengan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menggunakan</a:t>
          </a:r>
          <a:r>
            <a:rPr lang="en-US" sz="2000" kern="1200" dirty="0" smtClean="0">
              <a:solidFill>
                <a:schemeClr val="tx1"/>
              </a:solidFill>
            </a:rPr>
            <a:t> trend </a:t>
          </a:r>
          <a:r>
            <a:rPr lang="en-US" sz="2000" kern="1200" dirty="0" err="1" smtClean="0">
              <a:solidFill>
                <a:schemeClr val="tx1"/>
              </a:solidFill>
            </a:rPr>
            <a:t>tersebut</a:t>
          </a:r>
          <a:endParaRPr lang="en-AU" sz="2000" kern="1200" dirty="0">
            <a:solidFill>
              <a:schemeClr val="tx1"/>
            </a:solidFill>
          </a:endParaRPr>
        </a:p>
      </dsp:txBody>
      <dsp:txXfrm>
        <a:off x="8431712" y="1731407"/>
        <a:ext cx="2429787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0.48029</cdr:x>
      <cdr:y>0.75463</cdr:y>
    </cdr:from>
    <cdr:to>
      <cdr:x>0.64029</cdr:x>
      <cdr:y>0.82444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225482" y="3981671"/>
          <a:ext cx="1074508" cy="368356"/>
        </a:xfrm>
        <a:prstGeom xmlns:a="http://schemas.openxmlformats.org/drawingml/2006/main" prst="rect">
          <a:avLst/>
        </a:prstGeom>
        <a:ln xmlns:a="http://schemas.openxmlformats.org/drawingml/2006/main" w="57150" cmpd="sng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0.83627</cdr:x>
      <cdr:y>0.19892</cdr:y>
    </cdr:from>
    <cdr:to>
      <cdr:x>0.83865</cdr:x>
      <cdr:y>0.59715</cdr:y>
    </cdr:to>
    <cdr:cxnSp macro="">
      <cdr:nvCxnSpPr>
        <cdr:cNvPr id="20" name="Straight Connector 19"/>
        <cdr:cNvCxnSpPr/>
      </cdr:nvCxnSpPr>
      <cdr:spPr>
        <a:xfrm xmlns:a="http://schemas.openxmlformats.org/drawingml/2006/main" flipV="1">
          <a:off x="5616132" y="1049560"/>
          <a:ext cx="16001" cy="2101196"/>
        </a:xfrm>
        <a:prstGeom xmlns:a="http://schemas.openxmlformats.org/drawingml/2006/main" prst="line">
          <a:avLst/>
        </a:prstGeom>
        <a:ln xmlns:a="http://schemas.openxmlformats.org/drawingml/2006/main" w="57150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0.35489</cdr:x>
      <cdr:y>0.1984</cdr:y>
    </cdr:from>
    <cdr:to>
      <cdr:x>0.8384</cdr:x>
      <cdr:y>0.20164</cdr:y>
    </cdr:to>
    <cdr:cxnSp macro="">
      <cdr:nvCxnSpPr>
        <cdr:cNvPr id="22" name="Straight Arrow Connector 21"/>
        <cdr:cNvCxnSpPr/>
      </cdr:nvCxnSpPr>
      <cdr:spPr>
        <a:xfrm xmlns:a="http://schemas.openxmlformats.org/drawingml/2006/main" flipH="1" flipV="1">
          <a:off x="2383327" y="1046820"/>
          <a:ext cx="3247075" cy="17076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00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0.63254</cdr:x>
      <cdr:y>0.69652</cdr:y>
    </cdr:from>
    <cdr:to>
      <cdr:x>0.74728</cdr:x>
      <cdr:y>0.69922</cdr:y>
    </cdr:to>
    <cdr:cxnSp macro="">
      <cdr:nvCxnSpPr>
        <cdr:cNvPr id="27" name="Straight Arrow Connector 26"/>
        <cdr:cNvCxnSpPr/>
      </cdr:nvCxnSpPr>
      <cdr:spPr>
        <a:xfrm xmlns:a="http://schemas.openxmlformats.org/drawingml/2006/main" flipH="1" flipV="1">
          <a:off x="4247935" y="3675042"/>
          <a:ext cx="770584" cy="14268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00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0.67131</cdr:x>
      <cdr:y>0.15989</cdr:y>
    </cdr:from>
    <cdr:to>
      <cdr:x>0.91063</cdr:x>
      <cdr:y>0.33778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911431" y="828246"/>
          <a:ext cx="1394414" cy="921484"/>
        </a:xfrm>
        <a:prstGeom xmlns:a="http://schemas.openxmlformats.org/drawingml/2006/main" prst="rect">
          <a:avLst/>
        </a:prstGeom>
        <a:ln xmlns:a="http://schemas.openxmlformats.org/drawingml/2006/main" w="57150" cmpd="sng">
          <a:prstDash val="dash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504" cy="470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7919" y="0"/>
            <a:ext cx="3067504" cy="470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459F-C807-4517-9CE1-BCA6E328BD7D}" type="datetimeFigureOut">
              <a:rPr lang="id-ID" smtClean="0"/>
              <a:t>29/10/2015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71575"/>
            <a:ext cx="5619750" cy="316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378" y="4509430"/>
            <a:ext cx="5662321" cy="36884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07"/>
            <a:ext cx="3067504" cy="4704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7919" y="8899007"/>
            <a:ext cx="3067504" cy="4704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FB2C0-7FC3-4919-9EAC-63FCDCA64F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785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B2C0-7FC3-4919-9EAC-63FCDCA64F1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65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BE53-D5FA-4971-B023-32BEF57ECA6F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7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36B5-9215-444E-9622-309ADF637B8E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EB1-DB61-4E90-858F-9E8F9C6DEFDF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8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D8C5-B59B-4EA1-99FE-EA691A5B304F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6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A3C-E9C5-4BC0-ABB7-A62FC7BA849B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DAF3-F1B5-4887-8B57-FC35C2630410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4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F9DF-5428-4FDD-A24C-EB6735E43326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4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1AA5-6E09-471B-9273-34D27CC06880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4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07F4-E853-4F05-ABAE-E6D5B0929900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1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597-273E-4F6D-BC55-02D70D69A291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6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7AF2-ABF2-4C53-A0FD-7F068D71707D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9189-4655-40B8-A587-86170AE01918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3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/>
              <a:t>BASELINE DAN TARGET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UNIVERSAL </a:t>
            </a:r>
            <a:r>
              <a:rPr lang="id-ID" sz="3600" b="1" dirty="0" smtClean="0"/>
              <a:t>ACCESS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AIR MINUM DAN SANITASI</a:t>
            </a:r>
            <a:endParaRPr lang="en-AU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3764478"/>
            <a:ext cx="12192000" cy="3093522"/>
          </a:xfrm>
          <a:prstGeom prst="rect">
            <a:avLst/>
          </a:prstGeom>
          <a:blipFill dpi="0" rotWithShape="1">
            <a:blip r:embed="rId3">
              <a:alphaModFix amt="6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9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25" y="0"/>
            <a:ext cx="10515600" cy="1325563"/>
          </a:xfrm>
        </p:spPr>
        <p:txBody>
          <a:bodyPr/>
          <a:lstStyle/>
          <a:p>
            <a:r>
              <a:rPr lang="en-US" dirty="0" smtClean="0"/>
              <a:t>Linear Programming – Minimum Cost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0049" y="1319081"/>
            <a:ext cx="6715674" cy="5276324"/>
            <a:chOff x="530049" y="1319081"/>
            <a:chExt cx="6715674" cy="527632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4235721" y="2996473"/>
              <a:ext cx="0" cy="1758677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Chart 3"/>
            <p:cNvGraphicFramePr>
              <a:graphicFrameLocks/>
            </p:cNvGraphicFramePr>
            <p:nvPr>
              <p:extLst/>
            </p:nvPr>
          </p:nvGraphicFramePr>
          <p:xfrm>
            <a:off x="530049" y="1319081"/>
            <a:ext cx="6715674" cy="52763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1873183" y="2125186"/>
              <a:ext cx="1074508" cy="1025952"/>
            </a:xfrm>
            <a:prstGeom prst="rect">
              <a:avLst/>
            </a:prstGeom>
            <a:ln w="57150" cmpd="sng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22024" y="1392363"/>
              <a:ext cx="982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85%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83868" y="4598191"/>
              <a:ext cx="982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</a:t>
              </a:r>
              <a:r>
                <a:rPr lang="en-US" sz="3600" dirty="0" smtClean="0"/>
                <a:t>5%</a:t>
              </a:r>
              <a:endParaRPr lang="en-US" sz="36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951415" y="2953667"/>
              <a:ext cx="1298576" cy="0"/>
            </a:xfrm>
            <a:prstGeom prst="straightConnector1">
              <a:avLst/>
            </a:prstGeom>
            <a:ln w="5715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808615" y="2642501"/>
              <a:ext cx="723997" cy="72927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0000"/>
                  </a:solidFill>
                </a:rPr>
                <a:t>1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842768" y="4151054"/>
              <a:ext cx="723997" cy="72927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5795508" y="2025240"/>
              <a:ext cx="723997" cy="72927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277719" y="2712507"/>
            <a:ext cx="6269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Model: Min Cost Sum (1+2+3)</a:t>
            </a:r>
            <a:r>
              <a:rPr lang="en-US" sz="1600" baseline="-25000" dirty="0" smtClean="0"/>
              <a:t>33</a:t>
            </a:r>
            <a:r>
              <a:rPr lang="en-US" sz="1600" dirty="0" smtClean="0"/>
              <a:t> </a:t>
            </a:r>
            <a:r>
              <a:rPr lang="en-US" sz="1600" baseline="-25000" dirty="0" err="1" smtClean="0"/>
              <a:t>propinsi</a:t>
            </a:r>
            <a:endParaRPr lang="en-US" sz="1600" baseline="-25000" dirty="0" smtClean="0"/>
          </a:p>
          <a:p>
            <a:r>
              <a:rPr lang="en-US" sz="1600" dirty="0" smtClean="0"/>
              <a:t>Constraints: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Tangga</a:t>
            </a:r>
            <a:r>
              <a:rPr lang="en-US" sz="1600" dirty="0" smtClean="0"/>
              <a:t> </a:t>
            </a:r>
            <a:r>
              <a:rPr lang="en-US" sz="1600" dirty="0" err="1" smtClean="0"/>
              <a:t>Akses</a:t>
            </a:r>
            <a:r>
              <a:rPr lang="en-US" sz="1600" dirty="0" smtClean="0"/>
              <a:t> 4K/</a:t>
            </a:r>
            <a:r>
              <a:rPr lang="en-US" sz="1600" dirty="0" err="1" smtClean="0"/>
              <a:t>Layak</a:t>
            </a:r>
            <a:r>
              <a:rPr lang="en-US" sz="1600" dirty="0" smtClean="0"/>
              <a:t> </a:t>
            </a:r>
            <a:r>
              <a:rPr lang="en-US" sz="1600" baseline="-25000" dirty="0" smtClean="0"/>
              <a:t>2014 </a:t>
            </a:r>
            <a:r>
              <a:rPr lang="en-US" sz="1600" dirty="0"/>
              <a:t>+ 1 + 2 + 3 = RT 2019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Tangga</a:t>
            </a:r>
            <a:r>
              <a:rPr lang="en-US" sz="1600" dirty="0"/>
              <a:t> </a:t>
            </a:r>
            <a:r>
              <a:rPr lang="en-US" sz="1600" dirty="0" err="1"/>
              <a:t>Akses</a:t>
            </a:r>
            <a:r>
              <a:rPr lang="en-US" sz="1600" dirty="0"/>
              <a:t> 4K/</a:t>
            </a:r>
            <a:r>
              <a:rPr lang="en-US" sz="1600" dirty="0" err="1"/>
              <a:t>Layak</a:t>
            </a:r>
            <a:r>
              <a:rPr lang="en-US" sz="1600" dirty="0"/>
              <a:t> </a:t>
            </a:r>
            <a:r>
              <a:rPr lang="en-US" sz="1600" baseline="-25000" dirty="0"/>
              <a:t>2014 </a:t>
            </a:r>
            <a:r>
              <a:rPr lang="en-US" sz="1600" dirty="0" smtClean="0"/>
              <a:t>+ 1 + 2 ≥ 85% RT 2019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 smtClean="0"/>
              <a:t>Persentase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Akses</a:t>
            </a:r>
            <a:r>
              <a:rPr lang="en-US" sz="1600" dirty="0" smtClean="0"/>
              <a:t> 4K/</a:t>
            </a:r>
            <a:r>
              <a:rPr lang="en-US" sz="1600" dirty="0" err="1" smtClean="0"/>
              <a:t>Layak</a:t>
            </a:r>
            <a:r>
              <a:rPr lang="en-US" sz="1600" dirty="0" smtClean="0"/>
              <a:t> </a:t>
            </a:r>
            <a:r>
              <a:rPr lang="en-US" sz="1600" baseline="-25000" dirty="0" smtClean="0"/>
              <a:t>2019</a:t>
            </a:r>
            <a:r>
              <a:rPr lang="en-US" sz="1600" dirty="0" smtClean="0"/>
              <a:t> ≥ Trend </a:t>
            </a:r>
            <a:r>
              <a:rPr lang="en-US" sz="1600" dirty="0" err="1"/>
              <a:t>Akses</a:t>
            </a:r>
            <a:r>
              <a:rPr lang="en-US" sz="1600" dirty="0"/>
              <a:t> 4K/</a:t>
            </a:r>
            <a:r>
              <a:rPr lang="en-US" sz="1600" dirty="0" err="1"/>
              <a:t>Layak</a:t>
            </a:r>
            <a:r>
              <a:rPr lang="en-US" sz="1600" dirty="0"/>
              <a:t> BAU</a:t>
            </a:r>
            <a:r>
              <a:rPr lang="en-US" sz="1600" baseline="-25000" dirty="0" smtClean="0"/>
              <a:t>2019</a:t>
            </a:r>
          </a:p>
          <a:p>
            <a:endParaRPr lang="en-US" sz="16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Input Factor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922652"/>
              </p:ext>
            </p:extLst>
          </p:nvPr>
        </p:nvGraphicFramePr>
        <p:xfrm>
          <a:off x="-132360" y="1251478"/>
          <a:ext cx="5826567" cy="518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85485" y="1912777"/>
            <a:ext cx="3010172" cy="267765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Input Factor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%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finansial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Pokja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% </a:t>
            </a: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rawan</a:t>
            </a:r>
            <a:r>
              <a:rPr lang="en-US" sz="2000" dirty="0" smtClean="0"/>
              <a:t> air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Pemenuhan</a:t>
            </a:r>
            <a:r>
              <a:rPr lang="en-US" sz="2000" dirty="0" smtClean="0"/>
              <a:t> SR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optimasi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(</a:t>
            </a:r>
            <a:r>
              <a:rPr lang="en-US" sz="2000" dirty="0" err="1" smtClean="0"/>
              <a:t>untuk</a:t>
            </a:r>
            <a:r>
              <a:rPr lang="en-US" sz="2000" dirty="0" smtClean="0"/>
              <a:t>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73485" y="2235590"/>
            <a:ext cx="612000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944426" y="2943254"/>
            <a:ext cx="3107874" cy="3749646"/>
          </a:xfrm>
          <a:prstGeom prst="roundRect">
            <a:avLst>
              <a:gd name="adj" fmla="val 771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1400" b="1" dirty="0" err="1" smtClean="0">
                <a:solidFill>
                  <a:srgbClr val="215968"/>
                </a:solidFill>
                <a:latin typeface="Helvetica"/>
                <a:cs typeface="Helvetica"/>
              </a:rPr>
              <a:t>Asumsi</a:t>
            </a:r>
            <a:r>
              <a:rPr lang="en-US" sz="1400" b="1" dirty="0" smtClean="0">
                <a:solidFill>
                  <a:srgbClr val="215968"/>
                </a:solidFill>
                <a:latin typeface="Helvetica"/>
                <a:cs typeface="Helvetica"/>
              </a:rPr>
              <a:t> yang </a:t>
            </a:r>
            <a:r>
              <a:rPr lang="en-US" sz="1400" b="1" dirty="0" err="1" smtClean="0">
                <a:solidFill>
                  <a:srgbClr val="215968"/>
                </a:solidFill>
                <a:latin typeface="Helvetica"/>
                <a:cs typeface="Helvetica"/>
              </a:rPr>
              <a:t>digunakan</a:t>
            </a:r>
            <a:r>
              <a:rPr lang="en-US" sz="1400" b="1" dirty="0" smtClean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b="1" dirty="0" err="1" smtClean="0">
                <a:solidFill>
                  <a:srgbClr val="215968"/>
                </a:solidFill>
                <a:latin typeface="Helvetica"/>
                <a:cs typeface="Helvetica"/>
              </a:rPr>
              <a:t>dalam</a:t>
            </a:r>
            <a:r>
              <a:rPr lang="en-US" sz="1400" b="1" dirty="0" smtClean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b="1" dirty="0" err="1" smtClean="0">
                <a:solidFill>
                  <a:srgbClr val="215968"/>
                </a:solidFill>
                <a:latin typeface="Helvetica"/>
                <a:cs typeface="Helvetica"/>
              </a:rPr>
              <a:t>perhitungan</a:t>
            </a:r>
            <a:r>
              <a:rPr lang="en-US" sz="1400" b="1" dirty="0" smtClean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b="1" dirty="0" err="1" smtClean="0">
                <a:solidFill>
                  <a:srgbClr val="215968"/>
                </a:solidFill>
                <a:latin typeface="Helvetica"/>
                <a:cs typeface="Helvetica"/>
              </a:rPr>
              <a:t>sanitasi</a:t>
            </a:r>
            <a:r>
              <a:rPr lang="en-US" sz="1400" b="1" dirty="0" smtClean="0">
                <a:solidFill>
                  <a:srgbClr val="215968"/>
                </a:solidFill>
                <a:latin typeface="Helvetica"/>
                <a:cs typeface="Helvetica"/>
              </a:rPr>
              <a:t>:</a:t>
            </a:r>
            <a:endParaRPr lang="en-US" sz="1400" b="1" dirty="0">
              <a:solidFill>
                <a:srgbClr val="215968"/>
              </a:solidFill>
              <a:latin typeface="Helvetica"/>
              <a:cs typeface="Helvetica"/>
            </a:endParaRPr>
          </a:p>
          <a:p>
            <a:pPr marL="330200" indent="-330200">
              <a:buFont typeface="Arial"/>
              <a:buChar char="•"/>
            </a:pP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Target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Akses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Sanitasi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Layak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di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DKI Jakarta 100%</a:t>
            </a:r>
          </a:p>
          <a:p>
            <a:pPr marL="330200" indent="-330200">
              <a:buFont typeface="Arial"/>
              <a:buChar char="•"/>
            </a:pP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Bila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hasil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i="1" dirty="0">
                <a:solidFill>
                  <a:srgbClr val="215968"/>
                </a:solidFill>
                <a:latin typeface="Helvetica"/>
                <a:cs typeface="Helvetica"/>
              </a:rPr>
              <a:t>adjusted 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final &gt;100%,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maka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disesuaikan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dengan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nilai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BAU </a:t>
            </a:r>
          </a:p>
          <a:p>
            <a:pPr marL="330200" indent="-330200">
              <a:buFont typeface="Arial"/>
              <a:buChar char="•"/>
            </a:pPr>
            <a:r>
              <a:rPr lang="en-US" sz="1400" i="1" dirty="0">
                <a:solidFill>
                  <a:srgbClr val="215968"/>
                </a:solidFill>
                <a:latin typeface="Helvetica"/>
                <a:cs typeface="Helvetica"/>
              </a:rPr>
              <a:t>Effort factor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untuk</a:t>
            </a:r>
            <a:endParaRPr lang="id-ID" sz="1400" dirty="0">
              <a:solidFill>
                <a:srgbClr val="215968"/>
              </a:solidFill>
              <a:latin typeface="Helvetica"/>
              <a:cs typeface="Helvetica"/>
            </a:endParaRPr>
          </a:p>
          <a:p>
            <a:pPr marL="787400" lvl="1" indent="-330200">
              <a:buFont typeface="Arial"/>
              <a:buChar char="•"/>
            </a:pP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persentase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penduduk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perkotaan</a:t>
            </a:r>
            <a:endParaRPr lang="id-ID" sz="1400" dirty="0">
              <a:solidFill>
                <a:srgbClr val="215968"/>
              </a:solidFill>
              <a:latin typeface="Helvetica"/>
              <a:cs typeface="Helvetica"/>
            </a:endParaRPr>
          </a:p>
          <a:p>
            <a:pPr marL="787400" lvl="1" indent="-330200">
              <a:buFont typeface="Arial"/>
              <a:buChar char="•"/>
            </a:pP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kapasitas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fiskal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endParaRPr lang="id-ID" sz="1400" dirty="0">
              <a:solidFill>
                <a:srgbClr val="215968"/>
              </a:solidFill>
              <a:latin typeface="Helvetica"/>
              <a:cs typeface="Helvetica"/>
            </a:endParaRPr>
          </a:p>
          <a:p>
            <a:pPr marL="787400" lvl="1" indent="-330200">
              <a:buFont typeface="Arial"/>
              <a:buChar char="•"/>
            </a:pP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kesulitan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air </a:t>
            </a:r>
            <a:endParaRPr lang="id-ID" sz="1400" dirty="0">
              <a:solidFill>
                <a:srgbClr val="215968"/>
              </a:solidFill>
              <a:latin typeface="Helvetica"/>
              <a:cs typeface="Helvetica"/>
            </a:endParaRPr>
          </a:p>
          <a:p>
            <a:pPr lvl="1"/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lebih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tinggi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di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Jawa</a:t>
            </a:r>
            <a:r>
              <a:rPr lang="id-ID" sz="1400" dirty="0">
                <a:solidFill>
                  <a:srgbClr val="215968"/>
                </a:solidFill>
                <a:latin typeface="Helvetica"/>
                <a:cs typeface="Helvetica"/>
              </a:rPr>
              <a:t> dan 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Sumatera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dibandingkan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daerah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lain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dalam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kelompok</a:t>
            </a:r>
            <a:r>
              <a:rPr lang="en-US" sz="1400" dirty="0">
                <a:solidFill>
                  <a:srgbClr val="215968"/>
                </a:solidFill>
                <a:latin typeface="Helvetica"/>
                <a:cs typeface="Helvetica"/>
              </a:rPr>
              <a:t> yang </a:t>
            </a:r>
            <a:r>
              <a:rPr lang="en-US" sz="1400" dirty="0" err="1">
                <a:solidFill>
                  <a:srgbClr val="215968"/>
                </a:solidFill>
                <a:latin typeface="Helvetica"/>
                <a:cs typeface="Helvetica"/>
              </a:rPr>
              <a:t>sama</a:t>
            </a:r>
            <a:endParaRPr lang="en-US" sz="1400" dirty="0">
              <a:solidFill>
                <a:srgbClr val="215968"/>
              </a:solidFill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370" y="5500460"/>
            <a:ext cx="1428115" cy="40011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(Trend BAU)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349"/>
            <a:ext cx="10515600" cy="4351338"/>
          </a:xfrm>
        </p:spPr>
        <p:txBody>
          <a:bodyPr/>
          <a:lstStyle/>
          <a:p>
            <a:r>
              <a:rPr lang="id-ID" dirty="0"/>
              <a:t>Melihat relatif antar kota dengan menggunakan bobot</a:t>
            </a:r>
          </a:p>
          <a:p>
            <a:r>
              <a:rPr lang="id-ID" dirty="0"/>
              <a:t>Harus melihat jumlah penduduk absolut</a:t>
            </a:r>
          </a:p>
          <a:p>
            <a:r>
              <a:rPr lang="id-ID" dirty="0"/>
              <a:t>Karakteristik kota dibuat menjadi bobot </a:t>
            </a:r>
            <a:r>
              <a:rPr lang="id-ID" dirty="0" smtClean="0"/>
              <a:t>tertentu, lalu total </a:t>
            </a:r>
            <a:r>
              <a:rPr lang="id-ID" dirty="0"/>
              <a:t>bobot </a:t>
            </a:r>
            <a:r>
              <a:rPr lang="id-ID" dirty="0" smtClean="0"/>
              <a:t>kota dihitung rata-ratanya </a:t>
            </a:r>
            <a:endParaRPr lang="id-ID" dirty="0"/>
          </a:p>
          <a:p>
            <a:r>
              <a:rPr lang="id-ID" dirty="0"/>
              <a:t>Kelebihan : melihat pembebanan relatif antar kota</a:t>
            </a:r>
          </a:p>
          <a:p>
            <a:r>
              <a:rPr lang="id-ID" dirty="0"/>
              <a:t>Kekurangan : memerlukan </a:t>
            </a:r>
            <a:r>
              <a:rPr lang="id-ID" dirty="0" smtClean="0"/>
              <a:t>iterasi </a:t>
            </a:r>
            <a:r>
              <a:rPr lang="id-ID" dirty="0"/>
              <a:t>pada jumlah absolut penduduk layak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Metode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Metode 1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09334"/>
              </p:ext>
            </p:extLst>
          </p:nvPr>
        </p:nvGraphicFramePr>
        <p:xfrm>
          <a:off x="228600" y="1325563"/>
          <a:ext cx="11782425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15297205" imgH="3828883" progId="Excel.Sheet.12">
                  <p:embed/>
                </p:oleObj>
              </mc:Choice>
              <mc:Fallback>
                <p:oleObj name="Worksheet" r:id="rId3" imgW="15297205" imgH="38288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325563"/>
                        <a:ext cx="11782425" cy="377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7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349"/>
            <a:ext cx="10515600" cy="4351338"/>
          </a:xfrm>
        </p:spPr>
        <p:txBody>
          <a:bodyPr/>
          <a:lstStyle/>
          <a:p>
            <a:r>
              <a:rPr lang="en-US" dirty="0" err="1" smtClean="0"/>
              <a:t>Menginventaris</a:t>
            </a:r>
            <a:r>
              <a:rPr lang="en-US" dirty="0" smtClean="0"/>
              <a:t> target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SSK </a:t>
            </a:r>
            <a:r>
              <a:rPr lang="en-US" dirty="0" err="1" smtClean="0"/>
              <a:t>dan</a:t>
            </a:r>
            <a:r>
              <a:rPr lang="en-US" dirty="0" smtClean="0"/>
              <a:t> RPJMD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target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target </a:t>
            </a:r>
            <a:r>
              <a:rPr lang="en-US" dirty="0" err="1" smtClean="0"/>
              <a:t>provinsi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ditargetkan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. </a:t>
            </a:r>
            <a:endParaRPr lang="id-ID" dirty="0"/>
          </a:p>
          <a:p>
            <a:r>
              <a:rPr lang="id-ID" dirty="0" smtClean="0"/>
              <a:t>Harus memperhatikan periode SSK kab/kota </a:t>
            </a:r>
            <a:r>
              <a:rPr lang="id-ID" dirty="0" smtClean="0">
                <a:sym typeface="Wingdings" panose="05000000000000000000" pitchFamily="2" charset="2"/>
              </a:rPr>
              <a:t> bila di bawah 2015 masih target MDGs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Metode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903057"/>
              </p:ext>
            </p:extLst>
          </p:nvPr>
        </p:nvGraphicFramePr>
        <p:xfrm>
          <a:off x="143231" y="1325563"/>
          <a:ext cx="11905537" cy="359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3" imgW="15259015" imgH="3828883" progId="Excel.Sheet.12">
                  <p:embed/>
                </p:oleObj>
              </mc:Choice>
              <mc:Fallback>
                <p:oleObj name="Worksheet" r:id="rId3" imgW="15259015" imgH="38288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231" y="1325563"/>
                        <a:ext cx="11905537" cy="3593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Metode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BASELINE DAN TARGET </a:t>
            </a:r>
            <a:br>
              <a:rPr lang="en-AU" dirty="0" smtClean="0"/>
            </a:br>
            <a:r>
              <a:rPr lang="en-AU" dirty="0" smtClean="0"/>
              <a:t>AKSES AIR MINUM DAN SANITASI</a:t>
            </a:r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129546"/>
              </p:ext>
            </p:extLst>
          </p:nvPr>
        </p:nvGraphicFramePr>
        <p:xfrm>
          <a:off x="195942" y="1821087"/>
          <a:ext cx="5914572" cy="369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83250"/>
              </p:ext>
            </p:extLst>
          </p:nvPr>
        </p:nvGraphicFramePr>
        <p:xfrm>
          <a:off x="6277428" y="1828345"/>
          <a:ext cx="5914572" cy="369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500" y="4216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/>
              <a:t>BASELINE</a:t>
            </a:r>
            <a:endParaRPr lang="id-ID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216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/>
              <a:t>BASELINE</a:t>
            </a:r>
            <a:endParaRPr lang="id-ID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34100" y="3048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/>
              <a:t>TARGET</a:t>
            </a:r>
            <a:endParaRPr lang="id-ID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500" y="3048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/>
              <a:t>TARGET</a:t>
            </a:r>
            <a:endParaRPr lang="id-ID" sz="11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8233"/>
            <a:ext cx="10058400" cy="1450757"/>
          </a:xfrm>
        </p:spPr>
        <p:txBody>
          <a:bodyPr/>
          <a:lstStyle/>
          <a:p>
            <a:r>
              <a:rPr lang="en-AU" dirty="0" smtClean="0"/>
              <a:t>DEFINISI UNIVERSAL </a:t>
            </a:r>
            <a:r>
              <a:rPr lang="id-ID" dirty="0" smtClean="0"/>
              <a:t>ACCESS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00385"/>
              </p:ext>
            </p:extLst>
          </p:nvPr>
        </p:nvGraphicFramePr>
        <p:xfrm>
          <a:off x="424098" y="1498600"/>
          <a:ext cx="11196401" cy="486872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61307"/>
                <a:gridCol w="1522252"/>
                <a:gridCol w="4455886"/>
                <a:gridCol w="3956956"/>
              </a:tblGrid>
              <a:tr h="6317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Akses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4K/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Akses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Layak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Akses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Dasar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</a:tr>
              <a:tr h="63461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Air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Minum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Kuantitas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Kebutuhan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konsumsi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minum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masak</a:t>
                      </a:r>
                      <a:r>
                        <a:rPr lang="en-US" sz="1400" baseline="0" dirty="0" smtClean="0"/>
                        <a:t>)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higienis</a:t>
                      </a:r>
                      <a:r>
                        <a:rPr lang="en-US" sz="1400" dirty="0" smtClean="0"/>
                        <a:t> minimal 60 liter/orang/</a:t>
                      </a:r>
                      <a:r>
                        <a:rPr lang="en-US" sz="1400" dirty="0" err="1" smtClean="0"/>
                        <a:t>hari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Kebutuhan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dasar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minum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makan</a:t>
                      </a:r>
                      <a:r>
                        <a:rPr lang="en-US" sz="1400" baseline="0" dirty="0" smtClean="0"/>
                        <a:t>)</a:t>
                      </a:r>
                      <a:r>
                        <a:rPr lang="en-US" sz="1400" dirty="0" smtClean="0"/>
                        <a:t> minimal 15 liter/orang/</a:t>
                      </a:r>
                      <a:r>
                        <a:rPr lang="en-US" sz="1400" dirty="0" err="1" smtClean="0"/>
                        <a:t>hari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4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Kualitas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Setidaknya</a:t>
                      </a:r>
                      <a:r>
                        <a:rPr lang="en-US" sz="1400" baseline="0" dirty="0" smtClean="0"/>
                        <a:t> 1 k</a:t>
                      </a:r>
                      <a:r>
                        <a:rPr lang="en-US" sz="1400" dirty="0" smtClean="0"/>
                        <a:t>ali </a:t>
                      </a:r>
                      <a:r>
                        <a:rPr lang="en-US" sz="1400" dirty="0" err="1" smtClean="0"/>
                        <a:t>pengolahan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layak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dikonsumsi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air </a:t>
                      </a:r>
                      <a:r>
                        <a:rPr lang="en-US" sz="1400" baseline="0" dirty="0" err="1" smtClean="0"/>
                        <a:t>minum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Sumber</a:t>
                      </a:r>
                      <a:r>
                        <a:rPr lang="en-US" sz="1400" baseline="0" dirty="0" smtClean="0"/>
                        <a:t> air </a:t>
                      </a:r>
                      <a:r>
                        <a:rPr lang="en-US" sz="1400" baseline="0" dirty="0" err="1" smtClean="0"/>
                        <a:t>terlindungi</a:t>
                      </a:r>
                      <a:endParaRPr lang="en-US" sz="14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Setidaknya</a:t>
                      </a:r>
                      <a:r>
                        <a:rPr lang="en-US" sz="1400" baseline="0" dirty="0" smtClean="0"/>
                        <a:t> 1 k</a:t>
                      </a:r>
                      <a:r>
                        <a:rPr lang="en-US" sz="1400" dirty="0" smtClean="0"/>
                        <a:t>ali </a:t>
                      </a:r>
                      <a:r>
                        <a:rPr lang="en-US" sz="1400" dirty="0" err="1" smtClean="0"/>
                        <a:t>pengolahan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layak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dikonsumsi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air </a:t>
                      </a:r>
                      <a:r>
                        <a:rPr lang="en-US" sz="1400" baseline="0" dirty="0" err="1" smtClean="0"/>
                        <a:t>minum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Sumber</a:t>
                      </a:r>
                      <a:r>
                        <a:rPr lang="en-US" sz="1400" baseline="0" dirty="0" smtClean="0"/>
                        <a:t> air </a:t>
                      </a:r>
                      <a:r>
                        <a:rPr lang="en-US" sz="1400" baseline="0" dirty="0" err="1" smtClean="0"/>
                        <a:t>terlindungi</a:t>
                      </a:r>
                      <a:endParaRPr lang="en-US" sz="14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52">
                <a:tc vMerge="1"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Kontinuitas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Air </a:t>
                      </a:r>
                      <a:r>
                        <a:rPr lang="en-US" sz="1400" kern="1200" dirty="0" err="1" smtClean="0">
                          <a:effectLst/>
                        </a:rPr>
                        <a:t>dapat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diperoleh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saat</a:t>
                      </a:r>
                      <a:r>
                        <a:rPr lang="en-US" sz="1400" kern="1200" baseline="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dibutuhkan</a:t>
                      </a:r>
                      <a:r>
                        <a:rPr lang="en-US" sz="1400" kern="1200" baseline="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Air </a:t>
                      </a:r>
                      <a:r>
                        <a:rPr lang="en-US" sz="1400" kern="1200" dirty="0" err="1" smtClean="0">
                          <a:effectLst/>
                        </a:rPr>
                        <a:t>dapat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diperoleh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saat</a:t>
                      </a:r>
                      <a:r>
                        <a:rPr lang="en-US" sz="1400" kern="1200" baseline="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dibutuhkan</a:t>
                      </a:r>
                      <a:r>
                        <a:rPr lang="en-US" sz="1400" kern="1200" baseline="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7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Keterjangkauan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effectLst/>
                        </a:rPr>
                        <a:t>Air </a:t>
                      </a:r>
                      <a:r>
                        <a:rPr lang="en-US" sz="1400" kern="1200" dirty="0" err="1" smtClean="0">
                          <a:effectLst/>
                        </a:rPr>
                        <a:t>dapat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dijangkau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dengan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waktu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maksimal</a:t>
                      </a:r>
                      <a:r>
                        <a:rPr lang="en-US" sz="1400" kern="1200" dirty="0" smtClean="0">
                          <a:effectLst/>
                        </a:rPr>
                        <a:t> 30 </a:t>
                      </a:r>
                      <a:r>
                        <a:rPr lang="en-US" sz="1400" kern="1200" dirty="0" err="1" smtClean="0">
                          <a:effectLst/>
                        </a:rPr>
                        <a:t>menit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untuk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setiap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pengambilan</a:t>
                      </a:r>
                      <a:endParaRPr lang="en-US" sz="1400" kern="1200" dirty="0" smtClean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effectLst/>
                        </a:rPr>
                        <a:t>Harga</a:t>
                      </a:r>
                      <a:r>
                        <a:rPr lang="en-US" sz="1400" kern="1200" dirty="0" smtClean="0">
                          <a:effectLst/>
                        </a:rPr>
                        <a:t> air </a:t>
                      </a:r>
                      <a:r>
                        <a:rPr lang="en-US" sz="1400" kern="1200" dirty="0" err="1" smtClean="0">
                          <a:effectLst/>
                        </a:rPr>
                        <a:t>terjangkau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effectLst/>
                        </a:rPr>
                        <a:t>Air </a:t>
                      </a:r>
                      <a:r>
                        <a:rPr lang="en-US" sz="1400" kern="1200" dirty="0" err="1" smtClean="0">
                          <a:effectLst/>
                        </a:rPr>
                        <a:t>dapat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dijangkau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dengan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waktu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maksimal</a:t>
                      </a:r>
                      <a:r>
                        <a:rPr lang="en-US" sz="1400" kern="1200" dirty="0" smtClean="0">
                          <a:effectLst/>
                        </a:rPr>
                        <a:t> 30 </a:t>
                      </a:r>
                      <a:r>
                        <a:rPr lang="en-US" sz="1400" kern="1200" dirty="0" err="1" smtClean="0">
                          <a:effectLst/>
                        </a:rPr>
                        <a:t>menit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untuk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setiap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pengambilan</a:t>
                      </a:r>
                      <a:endParaRPr lang="en-US" sz="1400" kern="1200" dirty="0" smtClean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effectLst/>
                        </a:rPr>
                        <a:t>Harga</a:t>
                      </a:r>
                      <a:r>
                        <a:rPr lang="en-US" sz="1400" kern="1200" dirty="0" smtClean="0">
                          <a:effectLst/>
                        </a:rPr>
                        <a:t> air </a:t>
                      </a:r>
                      <a:r>
                        <a:rPr lang="en-US" sz="1400" kern="1200" dirty="0" err="1" smtClean="0">
                          <a:effectLst/>
                        </a:rPr>
                        <a:t>terjangkau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99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Sanitasi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Air </a:t>
                      </a:r>
                      <a:r>
                        <a:rPr lang="en-US" sz="1400" dirty="0" err="1" smtClean="0"/>
                        <a:t>Limbah</a:t>
                      </a:r>
                      <a:endParaRPr lang="en-US" sz="1400" dirty="0">
                        <a:latin typeface="+mn-lt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Fasilitas</a:t>
                      </a:r>
                      <a:r>
                        <a:rPr lang="en-US" sz="1400" dirty="0" smtClean="0"/>
                        <a:t> BAB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sendiri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Jenis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kloset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leher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angsa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Tempat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pembuangan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akhir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tinja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berupa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Tangki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Septik</a:t>
                      </a:r>
                      <a:r>
                        <a:rPr lang="en-US" sz="1400" baseline="0" dirty="0" smtClean="0"/>
                        <a:t>/SPAL</a:t>
                      </a:r>
                      <a:endParaRPr lang="en-US" sz="1400" dirty="0" smtClean="0">
                        <a:latin typeface="+mn-lt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Fasilitas</a:t>
                      </a:r>
                      <a:r>
                        <a:rPr lang="en-US" sz="1400" dirty="0" smtClean="0"/>
                        <a:t> BAB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sendiri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Jenis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kloset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plengsengan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Cubluk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Cemplung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/>
                        <a:t>Tempat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pembuangan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akhir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tinja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berupa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Tangki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Septik</a:t>
                      </a:r>
                      <a:r>
                        <a:rPr lang="en-US" sz="1400" baseline="0" dirty="0" smtClean="0"/>
                        <a:t>/SPAL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Lubang</a:t>
                      </a:r>
                      <a:r>
                        <a:rPr lang="en-US" sz="1400" baseline="0" dirty="0" smtClean="0"/>
                        <a:t> Tanah</a:t>
                      </a:r>
                      <a:endParaRPr lang="en-US" sz="1400" dirty="0" smtClean="0">
                        <a:latin typeface="+mn-lt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8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Persampahan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Perkotaan</a:t>
                      </a:r>
                      <a:endParaRPr lang="en-US" sz="1400" dirty="0">
                        <a:latin typeface="+mn-lt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>
                        <a:buFont typeface="Arial" pitchFamily="34" charset="0"/>
                        <a:buNone/>
                        <a:tabLst>
                          <a:tab pos="592303" algn="l"/>
                        </a:tabLst>
                      </a:pPr>
                      <a:r>
                        <a:rPr lang="en-US" sz="1400" dirty="0" err="1" smtClean="0"/>
                        <a:t>Pengelolaan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sampah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3R, </a:t>
                      </a:r>
                      <a:r>
                        <a:rPr lang="en-US" sz="1400" baseline="0" dirty="0" err="1" smtClean="0"/>
                        <a:t>diangkut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TPS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TPA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92303" algn="l"/>
                        </a:tabLst>
                        <a:defRPr/>
                      </a:pPr>
                      <a:r>
                        <a:rPr lang="en-US" sz="1400" baseline="0" dirty="0" err="1" smtClean="0"/>
                        <a:t>Perdesaan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dirty="0" err="1" smtClean="0"/>
                        <a:t>Pengelolaan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sampah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ditimbun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" y="119270"/>
            <a:ext cx="3791857" cy="2511859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HASIL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en-AU" sz="2800" b="1" dirty="0" smtClean="0"/>
              <a:t>PERHITUNGAN </a:t>
            </a:r>
            <a:br>
              <a:rPr lang="en-AU" sz="2800" b="1" dirty="0" smtClean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 smtClean="0"/>
              <a:t>AIR MINUM</a:t>
            </a:r>
            <a:endParaRPr lang="en-AU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716" y="119270"/>
            <a:ext cx="9236064" cy="64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19270"/>
            <a:ext cx="3791857" cy="2511859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HASIL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en-AU" sz="2800" b="1" dirty="0" smtClean="0"/>
              <a:t>PERHITUNGAN </a:t>
            </a:r>
            <a:br>
              <a:rPr lang="en-AU" sz="2800" b="1" dirty="0" smtClean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 smtClean="0"/>
              <a:t>SANITASI</a:t>
            </a:r>
            <a:endParaRPr lang="en-AU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507" y="61214"/>
            <a:ext cx="9152950" cy="67664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6177" y="359620"/>
            <a:ext cx="7221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000" b="1" i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>Implikasi Kebijakan Menuju </a:t>
            </a:r>
            <a:r>
              <a:rPr lang="id-ID" sz="4000" b="1" i="1" dirty="0">
                <a:solidFill>
                  <a:prstClr val="black"/>
                </a:solidFill>
                <a:latin typeface="Gabriola" panose="04040605051002020D02" pitchFamily="82" charset="0"/>
              </a:rPr>
              <a:t>Universal </a:t>
            </a:r>
            <a:r>
              <a:rPr lang="id-ID" sz="4000" b="1" i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>Access</a:t>
            </a:r>
            <a:endParaRPr lang="id-ID" sz="400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9" y="1600200"/>
            <a:ext cx="1125582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boleh Business As Usual dan alokasi sumber daya harus lebih difokuskan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Mainstraming pendanaan (sinergi dengan program-program terkait, misal: penanganan kumuh, pembangunan desa/alokasi dana desa, lingkungan hidup)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PHLN digunakan sebagai pengikat program dan bukan sebagai investasi utama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Optimalisasi peran pemerintah daerah (melalui fasilitasi pusat, peningkatan kapasitas pemda, penguatan regulasi daerah, dan program lainnya)</a:t>
            </a: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LAMPIRAN CARA PERHITUNGAN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PERHITUNGAN BASELINE 2014</a:t>
            </a:r>
            <a:endParaRPr lang="en-A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3335647"/>
              </p:ext>
            </p:extLst>
          </p:nvPr>
        </p:nvGraphicFramePr>
        <p:xfrm>
          <a:off x="667657" y="879323"/>
          <a:ext cx="109727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1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41493" y="1690688"/>
            <a:ext cx="5796957" cy="3749646"/>
          </a:xfrm>
          <a:prstGeom prst="roundRect">
            <a:avLst>
              <a:gd name="adj" fmla="val 677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1. Linear </a:t>
            </a:r>
            <a:r>
              <a:rPr lang="en-US" sz="1600" b="1" dirty="0">
                <a:solidFill>
                  <a:schemeClr val="tx1"/>
                </a:solidFill>
              </a:rPr>
              <a:t>Programming – minimum </a:t>
            </a:r>
            <a:r>
              <a:rPr lang="en-US" sz="1600" b="1" dirty="0" smtClean="0">
                <a:solidFill>
                  <a:schemeClr val="tx1"/>
                </a:solidFill>
              </a:rPr>
              <a:t>cost</a:t>
            </a:r>
          </a:p>
          <a:p>
            <a:pPr marL="358775" indent="-358775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Kombinasi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target </a:t>
            </a:r>
            <a:r>
              <a:rPr lang="en-US" sz="1600" dirty="0" err="1" smtClean="0">
                <a:solidFill>
                  <a:schemeClr val="tx1"/>
                </a:solidFill>
              </a:rPr>
              <a:t>provinsi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yang </a:t>
            </a:r>
            <a:r>
              <a:rPr lang="en-US" sz="1600" dirty="0" err="1">
                <a:solidFill>
                  <a:schemeClr val="tx1"/>
                </a:solidFill>
              </a:rPr>
              <a:t>menghasilkan</a:t>
            </a:r>
            <a:r>
              <a:rPr lang="en-US" sz="1600" dirty="0">
                <a:solidFill>
                  <a:schemeClr val="tx1"/>
                </a:solidFill>
              </a:rPr>
              <a:t> minimum </a:t>
            </a:r>
            <a:r>
              <a:rPr lang="en-US" sz="1600" dirty="0" smtClean="0">
                <a:solidFill>
                  <a:schemeClr val="tx1"/>
                </a:solidFill>
              </a:rPr>
              <a:t>cost </a:t>
            </a:r>
            <a:r>
              <a:rPr lang="en-US" sz="1600" dirty="0" err="1" smtClean="0">
                <a:solidFill>
                  <a:schemeClr val="tx1"/>
                </a:solidFill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Excel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menu </a:t>
            </a:r>
            <a:r>
              <a:rPr lang="en-US" sz="1600" dirty="0" smtClean="0">
                <a:solidFill>
                  <a:schemeClr val="tx1"/>
                </a:solidFill>
              </a:rPr>
              <a:t>solver-GRG </a:t>
            </a:r>
            <a:r>
              <a:rPr lang="en-US" sz="1600" dirty="0">
                <a:solidFill>
                  <a:schemeClr val="tx1"/>
                </a:solidFill>
              </a:rPr>
              <a:t>Nonlinear</a:t>
            </a: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2. Input factors</a:t>
            </a:r>
            <a:endParaRPr lang="en-US" sz="1600" b="1" dirty="0">
              <a:solidFill>
                <a:schemeClr val="tx1"/>
              </a:solidFill>
            </a:endParaRPr>
          </a:p>
          <a:p>
            <a:pPr marL="358775" indent="-358775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Kombinasi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target </a:t>
            </a:r>
            <a:r>
              <a:rPr lang="en-US" sz="1600" dirty="0" err="1" smtClean="0">
                <a:solidFill>
                  <a:schemeClr val="tx1"/>
                </a:solidFill>
              </a:rPr>
              <a:t>provinsi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berdasarkan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533400" indent="-174625"/>
            <a:r>
              <a:rPr lang="en-US" sz="1600" dirty="0" smtClean="0">
                <a:solidFill>
                  <a:schemeClr val="tx1"/>
                </a:solidFill>
              </a:rPr>
              <a:t>a. </a:t>
            </a:r>
            <a:r>
              <a:rPr lang="en-US" sz="1600" dirty="0" err="1" smtClean="0">
                <a:solidFill>
                  <a:schemeClr val="tx1"/>
                </a:solidFill>
              </a:rPr>
              <a:t>Bussines</a:t>
            </a:r>
            <a:r>
              <a:rPr lang="en-US" sz="1600" dirty="0" smtClean="0">
                <a:solidFill>
                  <a:schemeClr val="tx1"/>
                </a:solidFill>
              </a:rPr>
              <a:t> As </a:t>
            </a:r>
            <a:r>
              <a:rPr lang="en-US" sz="1600" dirty="0" err="1" smtClean="0">
                <a:solidFill>
                  <a:schemeClr val="tx1"/>
                </a:solidFill>
              </a:rPr>
              <a:t>Asual</a:t>
            </a:r>
            <a:r>
              <a:rPr lang="en-US" sz="1600" dirty="0" smtClean="0">
                <a:solidFill>
                  <a:schemeClr val="tx1"/>
                </a:solidFill>
              </a:rPr>
              <a:t> (BAU) </a:t>
            </a:r>
            <a:r>
              <a:rPr lang="en-US" sz="1600" dirty="0" err="1" smtClean="0">
                <a:solidFill>
                  <a:schemeClr val="tx1"/>
                </a:solidFill>
              </a:rPr>
              <a:t>dari</a:t>
            </a:r>
            <a:r>
              <a:rPr lang="en-US" sz="1600" dirty="0" smtClean="0">
                <a:solidFill>
                  <a:schemeClr val="tx1"/>
                </a:solidFill>
              </a:rPr>
              <a:t> baseline </a:t>
            </a:r>
            <a:r>
              <a:rPr lang="en-US" sz="1600" dirty="0" err="1">
                <a:solidFill>
                  <a:schemeClr val="tx1"/>
                </a:solidFill>
              </a:rPr>
              <a:t>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sanitasi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tahun</a:t>
            </a:r>
            <a:r>
              <a:rPr lang="en-US" sz="1600" dirty="0">
                <a:solidFill>
                  <a:schemeClr val="tx1"/>
                </a:solidFill>
              </a:rPr>
              <a:t> 2014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kenaikan</a:t>
            </a:r>
            <a:r>
              <a:rPr lang="en-US" sz="1600" dirty="0">
                <a:solidFill>
                  <a:schemeClr val="tx1"/>
                </a:solidFill>
              </a:rPr>
              <a:t> per </a:t>
            </a:r>
            <a:r>
              <a:rPr lang="en-US" sz="1600" dirty="0" err="1">
                <a:solidFill>
                  <a:schemeClr val="tx1"/>
                </a:solidFill>
              </a:rPr>
              <a:t>tahun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533400" indent="-174625"/>
            <a:r>
              <a:rPr lang="en-US" sz="1600" dirty="0" smtClean="0">
                <a:solidFill>
                  <a:schemeClr val="tx1"/>
                </a:solidFill>
              </a:rPr>
              <a:t>b. </a:t>
            </a:r>
            <a:r>
              <a:rPr lang="en-US" sz="1600" dirty="0" err="1" smtClean="0">
                <a:solidFill>
                  <a:schemeClr val="tx1"/>
                </a:solidFill>
              </a:rPr>
              <a:t>Mempertimbangkan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Input factors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533400" indent="3175"/>
            <a:r>
              <a:rPr lang="en-US" sz="1600" dirty="0" err="1" smtClean="0">
                <a:solidFill>
                  <a:schemeClr val="tx1"/>
                </a:solidFill>
              </a:rPr>
              <a:t>Proporsi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penduduk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perkotaan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kapasitas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finansial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kinerja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Pokja AMPL, </a:t>
            </a:r>
            <a:r>
              <a:rPr lang="en-US" sz="1600" dirty="0" err="1" smtClean="0">
                <a:solidFill>
                  <a:schemeClr val="tx1"/>
                </a:solidFill>
              </a:rPr>
              <a:t>proporsi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rawan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air. </a:t>
            </a:r>
          </a:p>
          <a:p>
            <a:pPr marL="533400" indent="3175"/>
            <a:r>
              <a:rPr lang="en-US" sz="1600" dirty="0" err="1" smtClean="0">
                <a:solidFill>
                  <a:schemeClr val="tx1"/>
                </a:solidFill>
              </a:rPr>
              <a:t>Khusus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air </a:t>
            </a:r>
            <a:r>
              <a:rPr lang="en-US" sz="1600" dirty="0" err="1" smtClean="0">
                <a:solidFill>
                  <a:schemeClr val="tx1"/>
                </a:solidFill>
              </a:rPr>
              <a:t>minum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ditambahkan</a:t>
            </a:r>
            <a:r>
              <a:rPr lang="en-US" sz="1600" dirty="0" smtClean="0">
                <a:solidFill>
                  <a:schemeClr val="tx1"/>
                </a:solidFill>
              </a:rPr>
              <a:t> 1 </a:t>
            </a:r>
            <a:r>
              <a:rPr lang="en-US" sz="1600" dirty="0" err="1" smtClean="0">
                <a:solidFill>
                  <a:schemeClr val="tx1"/>
                </a:solidFill>
              </a:rPr>
              <a:t>faktor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yaitu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optimasi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existing </a:t>
            </a:r>
            <a:r>
              <a:rPr lang="en-US" sz="1600" dirty="0" smtClean="0">
                <a:solidFill>
                  <a:schemeClr val="tx1"/>
                </a:solidFill>
              </a:rPr>
              <a:t>system .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PENDEKATAN PERHITUNGAN DISTRIBUSI TARGET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182995" y="1901632"/>
            <a:ext cx="3393266" cy="960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T</a:t>
            </a:r>
            <a:r>
              <a:rPr lang="id-ID" sz="2400" b="1" dirty="0">
                <a:solidFill>
                  <a:srgbClr val="000000"/>
                </a:solidFill>
              </a:rPr>
              <a:t>a</a:t>
            </a:r>
            <a:r>
              <a:rPr lang="en-US" sz="2400" b="1" dirty="0" err="1">
                <a:solidFill>
                  <a:srgbClr val="000000"/>
                </a:solidFill>
              </a:rPr>
              <a:t>rget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Nasional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91085" y="4315688"/>
            <a:ext cx="3977085" cy="960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T</a:t>
            </a:r>
            <a:r>
              <a:rPr lang="id-ID" sz="2400" b="1" dirty="0">
                <a:solidFill>
                  <a:srgbClr val="000000"/>
                </a:solidFill>
              </a:rPr>
              <a:t>a</a:t>
            </a:r>
            <a:r>
              <a:rPr lang="en-US" sz="2400" b="1" dirty="0" err="1">
                <a:solidFill>
                  <a:srgbClr val="000000"/>
                </a:solidFill>
              </a:rPr>
              <a:t>rget</a:t>
            </a:r>
            <a:r>
              <a:rPr lang="en-US" sz="2400" b="1" dirty="0">
                <a:solidFill>
                  <a:srgbClr val="000000"/>
                </a:solidFill>
              </a:rPr>
              <a:t> per </a:t>
            </a:r>
            <a:r>
              <a:rPr lang="en-US" sz="2400" b="1" dirty="0" err="1">
                <a:solidFill>
                  <a:srgbClr val="000000"/>
                </a:solidFill>
              </a:rPr>
              <a:t>Provinsi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562612" y="2996135"/>
            <a:ext cx="634030" cy="11919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Rounded Rectangle 8"/>
          <p:cNvSpPr/>
          <p:nvPr/>
        </p:nvSpPr>
        <p:spPr>
          <a:xfrm>
            <a:off x="595538" y="1690688"/>
            <a:ext cx="10936062" cy="3973512"/>
          </a:xfrm>
          <a:prstGeom prst="roundRect">
            <a:avLst>
              <a:gd name="adj" fmla="val 6771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591</Words>
  <Application>Microsoft Office PowerPoint</Application>
  <PresentationFormat>Widescreen</PresentationFormat>
  <Paragraphs>124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Gabriola</vt:lpstr>
      <vt:lpstr>Helvetica</vt:lpstr>
      <vt:lpstr>Wingdings</vt:lpstr>
      <vt:lpstr>Office Theme</vt:lpstr>
      <vt:lpstr>Microsoft Excel Worksheet</vt:lpstr>
      <vt:lpstr>BASELINE DAN TARGET  UNIVERSAL ACCESS AIR MINUM DAN SANITASI</vt:lpstr>
      <vt:lpstr>BASELINE DAN TARGET  AKSES AIR MINUM DAN SANITASI</vt:lpstr>
      <vt:lpstr>DEFINISI UNIVERSAL ACCESS</vt:lpstr>
      <vt:lpstr>HASIL  PERHITUNGAN   AIR MINUM</vt:lpstr>
      <vt:lpstr>HASIL  PERHITUNGAN   SANITASI</vt:lpstr>
      <vt:lpstr>PowerPoint Presentation</vt:lpstr>
      <vt:lpstr>LAMPIRAN CARA PERHITUNGAN</vt:lpstr>
      <vt:lpstr>PERHITUNGAN BASELINE 2014</vt:lpstr>
      <vt:lpstr>PENDEKATAN PERHITUNGAN DISTRIBUSI TARGET</vt:lpstr>
      <vt:lpstr>Linear Programming – Minimum Cost</vt:lpstr>
      <vt:lpstr>Input Factor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BASELINE DAN TARGET  UNIVERSAL AKSES  AIR MINUM DAN SANITASI</dc:title>
  <dc:creator>pokja nasional</dc:creator>
  <cp:lastModifiedBy>P3SDP-AP12NB1</cp:lastModifiedBy>
  <cp:revision>51</cp:revision>
  <cp:lastPrinted>2015-04-22T12:01:40Z</cp:lastPrinted>
  <dcterms:created xsi:type="dcterms:W3CDTF">2015-04-22T03:17:02Z</dcterms:created>
  <dcterms:modified xsi:type="dcterms:W3CDTF">2015-10-29T03:39:47Z</dcterms:modified>
</cp:coreProperties>
</file>